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75" r:id="rId3"/>
    <p:sldId id="280" r:id="rId4"/>
    <p:sldId id="279" r:id="rId5"/>
    <p:sldId id="278" r:id="rId6"/>
    <p:sldId id="276" r:id="rId7"/>
    <p:sldId id="282" r:id="rId8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F76C9-BE3A-4065-9EF8-87166AC80DE0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C0A43-566A-4C5C-8BE7-7414B2488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27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F3431-34B3-44FE-9E7F-7B3D09B0D185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68D16-D7BB-44D2-B02F-A72560353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E99B067-EB62-402E-805F-0F0DF821BA19}"/>
              </a:ext>
            </a:extLst>
          </p:cNvPr>
          <p:cNvSpPr/>
          <p:nvPr/>
        </p:nvSpPr>
        <p:spPr>
          <a:xfrm>
            <a:off x="1331640" y="261193"/>
            <a:ext cx="6696743" cy="6480175"/>
          </a:xfrm>
          <a:prstGeom prst="rect">
            <a:avLst/>
          </a:prstGeom>
          <a:solidFill>
            <a:srgbClr val="4A66A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492896"/>
            <a:ext cx="3219450" cy="32194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07704" y="33265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ОСФР по Республике Саха (Якутия)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1800" y="836712"/>
            <a:ext cx="4104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Оценка пенсионных прав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23928" y="602128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2025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1" b="100000" l="173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054" y="701988"/>
            <a:ext cx="1031157" cy="773367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218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5956" y="274638"/>
            <a:ext cx="8333633" cy="778098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назначения страховой пенсии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05957" y="1152512"/>
            <a:ext cx="4040188" cy="84994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Страховая пенсия по старости 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общих основаниях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58088" y="1152511"/>
            <a:ext cx="4081502" cy="849947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Страховая пенсия по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старости 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работой в районе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Крайнего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евера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(РКС)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683971" y="2144332"/>
            <a:ext cx="4063144" cy="4021747"/>
          </a:xfrm>
          <a:ln w="38100">
            <a:solidFill>
              <a:schemeClr val="accent1">
                <a:lumMod val="75000"/>
              </a:schemeClr>
            </a:solidFill>
            <a:prstDash val="dashDot"/>
          </a:ln>
        </p:spPr>
        <p:txBody>
          <a:bodyPr/>
          <a:lstStyle/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201704" y="3157194"/>
            <a:ext cx="535247" cy="94631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74828" y="274158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 65 лет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4602" y="2762397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 60 лет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276" y="3089799"/>
            <a:ext cx="576064" cy="103691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54886" y="4441948"/>
            <a:ext cx="375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15 лет страхового стажа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9657" y="5150746"/>
            <a:ext cx="3305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30 пенсионных баллов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50" y="2194941"/>
            <a:ext cx="3966095" cy="397113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719952" y="275397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 60 лет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8002" y="276268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 55 лет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9077" y="3151572"/>
            <a:ext cx="530090" cy="92990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7836" y="3086933"/>
            <a:ext cx="576056" cy="103690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693756" y="4152373"/>
            <a:ext cx="3938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15 лет страхового стажа РКС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60032" y="4626614"/>
            <a:ext cx="4022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20-25 лет страхового стажа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46332" y="5211033"/>
            <a:ext cx="3305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30 пенсионных баллов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Объект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8982" y="3156167"/>
            <a:ext cx="535247" cy="94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35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31640" y="3726970"/>
            <a:ext cx="7461733" cy="494118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Страховая пенсия в связи с работой в РКС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457227"/>
              </p:ext>
            </p:extLst>
          </p:nvPr>
        </p:nvGraphicFramePr>
        <p:xfrm>
          <a:off x="1259632" y="1167393"/>
          <a:ext cx="7560840" cy="161353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26772"/>
                <a:gridCol w="1833668"/>
                <a:gridCol w="1779886"/>
                <a:gridCol w="1820514"/>
              </a:tblGrid>
              <a:tr h="2194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Год достижения возраста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>
                          <a:effectLst/>
                        </a:rPr>
                        <a:t>60 лет  (</a:t>
                      </a:r>
                      <a:r>
                        <a:rPr lang="ru-RU" sz="1800" u="none" strike="noStrike" dirty="0" smtClean="0">
                          <a:effectLst/>
                        </a:rPr>
                        <a:t>мужчины) и</a:t>
                      </a:r>
                      <a:r>
                        <a:rPr lang="ru-RU" sz="1800" u="none" strike="noStrike" dirty="0">
                          <a:effectLst/>
                        </a:rPr>
                        <a:t/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>
                          <a:effectLst/>
                        </a:rPr>
                        <a:t>55 лет (женщины)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</a:rPr>
                        <a:t>Год рождения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Право на пенсию возникает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4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в возрасте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в году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809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1962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60 + 4 = 64 </a:t>
                      </a:r>
                      <a:r>
                        <a:rPr lang="ru-RU" sz="1600" u="none" strike="noStrike" dirty="0">
                          <a:effectLst/>
                        </a:rPr>
                        <a:t>года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809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1963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60 + 5 = 65 </a:t>
                      </a:r>
                      <a:r>
                        <a:rPr lang="ru-RU" sz="1600" u="none" strike="noStrike" dirty="0">
                          <a:effectLst/>
                        </a:rPr>
                        <a:t>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987401"/>
              </p:ext>
            </p:extLst>
          </p:nvPr>
        </p:nvGraphicFramePr>
        <p:xfrm>
          <a:off x="1259632" y="2892305"/>
          <a:ext cx="7533741" cy="50673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81086"/>
                <a:gridCol w="1817572"/>
                <a:gridCol w="1817572"/>
                <a:gridCol w="1717511"/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1967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55 + 4 = 59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1968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55 + 5 = 60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9" name="Объект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257" y="2319433"/>
            <a:ext cx="420115" cy="461495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256" y="2826490"/>
            <a:ext cx="420115" cy="536695"/>
          </a:xfrm>
          <a:prstGeom prst="rect">
            <a:avLst/>
          </a:prstGeom>
        </p:spPr>
      </p:pic>
      <p:sp>
        <p:nvSpPr>
          <p:cNvPr id="32" name="Заголовок 2"/>
          <p:cNvSpPr txBox="1">
            <a:spLocks/>
          </p:cNvSpPr>
          <p:nvPr/>
        </p:nvSpPr>
        <p:spPr>
          <a:xfrm>
            <a:off x="1259632" y="427038"/>
            <a:ext cx="7533741" cy="481955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Страховая пенсия на общих основаниях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06422"/>
              </p:ext>
            </p:extLst>
          </p:nvPr>
        </p:nvGraphicFramePr>
        <p:xfrm>
          <a:off x="1331640" y="4257407"/>
          <a:ext cx="7461735" cy="133921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873179"/>
                <a:gridCol w="2234693"/>
                <a:gridCol w="2353863"/>
              </a:tblGrid>
              <a:tr h="3004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Год достижения возраста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 smtClean="0">
                          <a:effectLst/>
                        </a:rPr>
                        <a:t>55 </a:t>
                      </a:r>
                      <a:r>
                        <a:rPr lang="ru-RU" sz="1800" u="none" strike="noStrike" dirty="0">
                          <a:effectLst/>
                        </a:rPr>
                        <a:t>лет  (</a:t>
                      </a:r>
                      <a:r>
                        <a:rPr lang="ru-RU" sz="1800" u="none" strike="noStrike" dirty="0" smtClean="0">
                          <a:effectLst/>
                        </a:rPr>
                        <a:t>мужчины) и</a:t>
                      </a:r>
                      <a:r>
                        <a:rPr lang="ru-RU" sz="1800" u="none" strike="noStrike" dirty="0">
                          <a:effectLst/>
                        </a:rPr>
                        <a:t/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 smtClean="0">
                          <a:effectLst/>
                        </a:rPr>
                        <a:t>50 </a:t>
                      </a:r>
                      <a:r>
                        <a:rPr lang="ru-RU" sz="1800" u="none" strike="noStrike" dirty="0">
                          <a:effectLst/>
                        </a:rPr>
                        <a:t>лет (женщины)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Право на пенсию возникает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в возрасте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в году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598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2022 (</a:t>
                      </a:r>
                      <a:r>
                        <a:rPr lang="ru-RU" sz="1600" u="none" strike="noStrike" dirty="0" smtClean="0">
                          <a:effectLst/>
                        </a:rPr>
                        <a:t>1967 </a:t>
                      </a:r>
                      <a:r>
                        <a:rPr lang="ru-RU" sz="1600" u="none" strike="noStrike" dirty="0">
                          <a:effectLst/>
                        </a:rPr>
                        <a:t>г.р.)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55 + 4 = 59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598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2023 </a:t>
                      </a:r>
                      <a:r>
                        <a:rPr lang="ru-RU" sz="1600" u="none" strike="noStrike" dirty="0" smtClean="0">
                          <a:effectLst/>
                        </a:rPr>
                        <a:t>(1968 </a:t>
                      </a:r>
                      <a:r>
                        <a:rPr lang="ru-RU" sz="1600" u="none" strike="noStrike" dirty="0">
                          <a:effectLst/>
                        </a:rPr>
                        <a:t>г.р.)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55 + 5 = 60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2028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690114"/>
              </p:ext>
            </p:extLst>
          </p:nvPr>
        </p:nvGraphicFramePr>
        <p:xfrm>
          <a:off x="1331639" y="5899977"/>
          <a:ext cx="7461733" cy="50673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897405"/>
                <a:gridCol w="2304754"/>
                <a:gridCol w="2259574"/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effectLst/>
                        </a:rPr>
                        <a:t>2022 (</a:t>
                      </a:r>
                      <a:r>
                        <a:rPr lang="ru-RU" sz="1600" u="none" strike="noStrike" kern="1200" dirty="0" smtClean="0">
                          <a:effectLst/>
                        </a:rPr>
                        <a:t>1972 </a:t>
                      </a:r>
                      <a:r>
                        <a:rPr lang="ru-RU" sz="1600" u="none" strike="noStrike" kern="1200" dirty="0">
                          <a:effectLst/>
                        </a:rPr>
                        <a:t>г.р.)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 smtClean="0">
                          <a:effectLst/>
                        </a:rPr>
                        <a:t>50 + 4 = 54 года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effectLst/>
                        </a:rPr>
                        <a:t>2026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effectLst/>
                        </a:rPr>
                        <a:t>2023 (</a:t>
                      </a:r>
                      <a:r>
                        <a:rPr lang="ru-RU" sz="1600" u="none" strike="noStrike" kern="1200" dirty="0" smtClean="0">
                          <a:effectLst/>
                        </a:rPr>
                        <a:t>1973 </a:t>
                      </a:r>
                      <a:r>
                        <a:rPr lang="ru-RU" sz="1600" u="none" strike="noStrike" kern="1200" dirty="0">
                          <a:effectLst/>
                        </a:rPr>
                        <a:t>г.р.)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 smtClean="0">
                          <a:effectLst/>
                        </a:rPr>
                        <a:t>50 + 5 = 55 </a:t>
                      </a:r>
                      <a:r>
                        <a:rPr lang="ru-RU" sz="1600" u="none" strike="noStrike" kern="1200" dirty="0">
                          <a:effectLst/>
                        </a:rPr>
                        <a:t>лет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effectLst/>
                        </a:rPr>
                        <a:t>2028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6" name="Объект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528" y="5093381"/>
            <a:ext cx="371313" cy="53669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528" y="5877273"/>
            <a:ext cx="442377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33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690" y="2166510"/>
            <a:ext cx="8568952" cy="178167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39651" y="206033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Категории лиц, с которыми проводится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заблаговременная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 ближайшие 2 года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DEF6182C-7CDA-43DD-8536-C76D40EC7FA0}"/>
              </a:ext>
            </a:extLst>
          </p:cNvPr>
          <p:cNvSpPr/>
          <p:nvPr/>
        </p:nvSpPr>
        <p:spPr>
          <a:xfrm>
            <a:off x="663224" y="2202594"/>
            <a:ext cx="3960000" cy="171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3492" y="2357644"/>
            <a:ext cx="3826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ru-RU" dirty="0"/>
              <a:t>Граждане, приобретающие право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на</a:t>
            </a:r>
          </a:p>
          <a:p>
            <a:pPr lvl="0">
              <a:lnSpc>
                <a:spcPct val="100000"/>
              </a:lnSpc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общих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основаниях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(статья 8 № 400-ФЗ </a:t>
            </a:r>
            <a:r>
              <a:rPr lang="ru-RU" dirty="0"/>
              <a:t>О страховых пенсиях): </a:t>
            </a:r>
          </a:p>
          <a:p>
            <a:pPr lvl="0">
              <a:lnSpc>
                <a:spcPct val="100000"/>
              </a:lnSpc>
            </a:pPr>
            <a:r>
              <a:rPr lang="ru-RU" dirty="0"/>
              <a:t>муж. </a:t>
            </a:r>
            <a:r>
              <a:rPr lang="ru-RU" dirty="0" smtClean="0"/>
              <a:t>1962 </a:t>
            </a:r>
            <a:r>
              <a:rPr lang="ru-RU" dirty="0"/>
              <a:t>г.р., жен. </a:t>
            </a:r>
            <a:r>
              <a:rPr lang="ru-RU" dirty="0" smtClean="0"/>
              <a:t>1967 </a:t>
            </a:r>
            <a:r>
              <a:rPr lang="ru-RU" dirty="0"/>
              <a:t>г.р. 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269849EE-5963-4529-BDB4-2926876D2BDF}"/>
              </a:ext>
            </a:extLst>
          </p:cNvPr>
          <p:cNvSpPr/>
          <p:nvPr/>
        </p:nvSpPr>
        <p:spPr>
          <a:xfrm>
            <a:off x="4752020" y="2202594"/>
            <a:ext cx="3960000" cy="171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2040" y="2158288"/>
            <a:ext cx="3816424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Граждане, имеющие стаж работы в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РКС (Район Крайнего Севера):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ru-RU" dirty="0"/>
              <a:t>Муж. </a:t>
            </a:r>
            <a:r>
              <a:rPr lang="ru-RU" dirty="0" smtClean="0"/>
              <a:t>1967 </a:t>
            </a:r>
            <a:r>
              <a:rPr lang="ru-RU" dirty="0"/>
              <a:t>г.р., Жен. </a:t>
            </a:r>
            <a:r>
              <a:rPr lang="ru-RU" dirty="0" smtClean="0"/>
              <a:t>1972 </a:t>
            </a:r>
            <a:r>
              <a:rPr lang="ru-RU" dirty="0"/>
              <a:t>г.р.</a:t>
            </a:r>
          </a:p>
          <a:p>
            <a:pPr lvl="0"/>
            <a:r>
              <a:rPr lang="ru-RU" dirty="0"/>
              <a:t>Женщины </a:t>
            </a:r>
            <a:r>
              <a:rPr lang="ru-RU" dirty="0" smtClean="0"/>
              <a:t>1977 и 1976 </a:t>
            </a:r>
            <a:r>
              <a:rPr lang="ru-RU" dirty="0"/>
              <a:t>г.р., родившие 2 и более детей и имеющие определенный стаж 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F5C94730-1176-44B3-B7BC-088B524B9082}"/>
              </a:ext>
            </a:extLst>
          </p:cNvPr>
          <p:cNvSpPr/>
          <p:nvPr/>
        </p:nvSpPr>
        <p:spPr>
          <a:xfrm>
            <a:off x="670905" y="4095264"/>
            <a:ext cx="3960000" cy="1710000"/>
          </a:xfrm>
          <a:prstGeom prst="rect">
            <a:avLst/>
          </a:prstGeom>
          <a:solidFill>
            <a:srgbClr val="629DD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20157" y="4188870"/>
            <a:ext cx="34461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дин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из родителей инвалида с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детства: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0"/>
            <a:r>
              <a:rPr lang="ru-RU" dirty="0" smtClean="0"/>
              <a:t>Жен 1976 г.р. и 1977 г.р.</a:t>
            </a:r>
          </a:p>
          <a:p>
            <a:pPr lvl="0"/>
            <a:r>
              <a:rPr lang="ru-RU" dirty="0" smtClean="0"/>
              <a:t>Муж 1971 г.р. и 1972 г.р.</a:t>
            </a: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BAD99790-0B7C-4BA6-B8C9-5728B96C1E53}"/>
              </a:ext>
            </a:extLst>
          </p:cNvPr>
          <p:cNvSpPr/>
          <p:nvPr/>
        </p:nvSpPr>
        <p:spPr>
          <a:xfrm>
            <a:off x="4752020" y="4076983"/>
            <a:ext cx="3960000" cy="1710000"/>
          </a:xfrm>
          <a:prstGeom prst="rect">
            <a:avLst/>
          </a:prstGeom>
          <a:solidFill>
            <a:srgbClr val="ACCBF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60032" y="4193319"/>
            <a:ext cx="3960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/>
              <a:t>Также на оценку пенсионных прав могут подойти граждане работавшие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на льготных профессиях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(медики, </a:t>
            </a:r>
            <a:r>
              <a:rPr lang="ru-RU" dirty="0" smtClean="0"/>
              <a:t>педагогические работники</a:t>
            </a:r>
            <a:r>
              <a:rPr lang="ru-RU" dirty="0"/>
              <a:t>, кочегары, сварщики и </a:t>
            </a:r>
            <a:r>
              <a:rPr lang="ru-RU" dirty="0" err="1"/>
              <a:t>тд</a:t>
            </a:r>
            <a:r>
              <a:rPr lang="ru-RU" dirty="0"/>
              <a:t>.)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4099" y="968700"/>
            <a:ext cx="7791863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Обращение для заблаговременной подготовки документов к назначению пенсии возможно за 2 года до наступления пенсионного возраста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746829" y="1651115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Кто может обратиться в 2025 году: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878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39786" y="261808"/>
            <a:ext cx="6892270" cy="707886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Заблаговременная работа в отношении граждан, выходящих на пенсию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7227" y="3200354"/>
            <a:ext cx="311619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Необходимые документы:</a:t>
            </a:r>
          </a:p>
          <a:p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39552" y="4224272"/>
            <a:ext cx="3816424" cy="1938992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Паспорт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Трудовая книжка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В</a:t>
            </a:r>
            <a:r>
              <a:rPr lang="ru-RU" sz="2000" dirty="0" smtClean="0"/>
              <a:t>оенный билет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С</a:t>
            </a:r>
            <a:r>
              <a:rPr lang="ru-RU" sz="2000" dirty="0" smtClean="0"/>
              <a:t>видетельство </a:t>
            </a:r>
            <a:r>
              <a:rPr lang="ru-RU" sz="2000" dirty="0"/>
              <a:t>о рождении </a:t>
            </a:r>
            <a:r>
              <a:rPr lang="ru-RU" sz="2000" dirty="0" smtClean="0"/>
              <a:t>детей 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Д</a:t>
            </a:r>
            <a:r>
              <a:rPr lang="ru-RU" sz="2000" dirty="0" smtClean="0"/>
              <a:t>иплом </a:t>
            </a:r>
            <a:r>
              <a:rPr lang="ru-RU" sz="2000" dirty="0"/>
              <a:t>об образовании и др</a:t>
            </a:r>
            <a:r>
              <a:rPr lang="ru-RU" dirty="0"/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0077" y="1668835"/>
            <a:ext cx="352839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Способы обращения на заблаговременную подготовку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документов</a:t>
            </a:r>
          </a:p>
          <a:p>
            <a:pPr algn="ctr"/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985527" y="3523519"/>
            <a:ext cx="3528392" cy="369332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Через работодателя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980077" y="4610746"/>
            <a:ext cx="3533842" cy="1200329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/>
              <a:t>Лично гражданином </a:t>
            </a:r>
            <a:r>
              <a:rPr lang="ru-RU" dirty="0" smtClean="0"/>
              <a:t>в территориальный орган СФР </a:t>
            </a:r>
            <a:r>
              <a:rPr lang="ru-RU" dirty="0"/>
              <a:t>по месту </a:t>
            </a:r>
            <a:r>
              <a:rPr lang="ru-RU" dirty="0" smtClean="0"/>
              <a:t>жительства</a:t>
            </a:r>
          </a:p>
          <a:p>
            <a:pPr lvl="0"/>
            <a:endParaRPr lang="ru-RU" dirty="0"/>
          </a:p>
        </p:txBody>
      </p:sp>
      <p:sp>
        <p:nvSpPr>
          <p:cNvPr id="34" name="Выгнутая влево стрелка 33"/>
          <p:cNvSpPr/>
          <p:nvPr/>
        </p:nvSpPr>
        <p:spPr>
          <a:xfrm>
            <a:off x="4464093" y="2786072"/>
            <a:ext cx="412202" cy="93436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Выгнутая влево стрелка 34"/>
          <p:cNvSpPr/>
          <p:nvPr/>
        </p:nvSpPr>
        <p:spPr>
          <a:xfrm>
            <a:off x="4479820" y="4005064"/>
            <a:ext cx="412202" cy="93436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1527075"/>
            <a:ext cx="2468118" cy="12286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 rotWithShape="1">
          <a:blip r:embed="rId2"/>
          <a:srcRect l="2751" t="27657" r="1246" b="1600"/>
          <a:stretch/>
        </p:blipFill>
        <p:spPr>
          <a:xfrm>
            <a:off x="1298085" y="1585643"/>
            <a:ext cx="2103180" cy="115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28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1196752"/>
            <a:ext cx="7272808" cy="1200329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страховой стаж включаются периоды работы и (или) иной деятельности, которые выполнялись на территории РФ, при условии, что за эти периоды начислялись или уплачивались страховые взносы в Фонд пенсионного и социального страхования РФ.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2886735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таж засчитывается не только за трудовую деятельность, но и за иных периодов (некоторые периоды когда гражданин не работал):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41889" y="263263"/>
            <a:ext cx="6892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Страховой стаж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сохраненные данные 7"/>
          <p:cNvSpPr/>
          <p:nvPr/>
        </p:nvSpPr>
        <p:spPr>
          <a:xfrm rot="10800000">
            <a:off x="1259632" y="3889674"/>
            <a:ext cx="1939134" cy="855392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сохраненные данные 8"/>
          <p:cNvSpPr/>
          <p:nvPr/>
        </p:nvSpPr>
        <p:spPr>
          <a:xfrm rot="10800000">
            <a:off x="3627785" y="3896729"/>
            <a:ext cx="1888428" cy="848337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сохраненные данные 9"/>
          <p:cNvSpPr/>
          <p:nvPr/>
        </p:nvSpPr>
        <p:spPr>
          <a:xfrm rot="10800000">
            <a:off x="5868144" y="3916563"/>
            <a:ext cx="1944216" cy="846439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сохраненные данные 10"/>
          <p:cNvSpPr/>
          <p:nvPr/>
        </p:nvSpPr>
        <p:spPr>
          <a:xfrm rot="10800000">
            <a:off x="2197095" y="5264333"/>
            <a:ext cx="1979712" cy="815394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596982" y="4035039"/>
            <a:ext cx="1555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Отпуск по уходу за ребенком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46522" y="4035039"/>
            <a:ext cx="1469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по призыву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6231" y="533888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ухода за инвалидами 1 группы, детьми-инвалидами</a:t>
            </a:r>
          </a:p>
        </p:txBody>
      </p:sp>
      <p:sp>
        <p:nvSpPr>
          <p:cNvPr id="17" name="Блок-схема: сохраненные данные 16"/>
          <p:cNvSpPr/>
          <p:nvPr/>
        </p:nvSpPr>
        <p:spPr>
          <a:xfrm rot="10800000">
            <a:off x="5004048" y="5244364"/>
            <a:ext cx="2028561" cy="835364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385333" y="5290402"/>
            <a:ext cx="1468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ухода за лицами старше 80-ти лет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198791" y="4034187"/>
            <a:ext cx="1613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пособия по безработице и др.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827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40768"/>
            <a:ext cx="7704856" cy="4752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Период ухода за лицами старше 80 лет можно учесть в страховой стаж по заявлению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Лицо осуществлявший уход подает заявление о корректировке сведений индивидуального (персонифицированного) учета через ЕПГУ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Вместе с заявлением представляет документы –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- заявление трудоспособного (форма согласно приложению № 3 к Правилам № 1015)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- при раздельном проживании нужно предоставить письменное подтверждение нетрудоспособного или его законного представителя. Оно должно содержать информацию о том, что за ним в действительности осуществлялся уход и его период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476672"/>
            <a:ext cx="7488832" cy="64807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Подтверждение периода ухода за нетрудоспособным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0389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2719</TotalTime>
  <Words>564</Words>
  <Application>Microsoft Office PowerPoint</Application>
  <PresentationFormat>Экран (4:3)</PresentationFormat>
  <Paragraphs>96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Условия назначения страховой пенсии</vt:lpstr>
      <vt:lpstr>Страховая пенсия в связи с работой в РКС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АФАНАСЬЕВ</dc:creator>
  <cp:lastModifiedBy>Афанасьев Роман Борисович</cp:lastModifiedBy>
  <cp:revision>170</cp:revision>
  <cp:lastPrinted>2025-01-31T03:31:34Z</cp:lastPrinted>
  <dcterms:created xsi:type="dcterms:W3CDTF">2022-04-14T05:48:41Z</dcterms:created>
  <dcterms:modified xsi:type="dcterms:W3CDTF">2025-03-12T08:15:01Z</dcterms:modified>
</cp:coreProperties>
</file>